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E786-2099-4887-A30C-1B6199A83914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AF6C-9858-40FC-9B32-8162B5B69A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6107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E786-2099-4887-A30C-1B6199A83914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AF6C-9858-40FC-9B32-8162B5B69A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952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E786-2099-4887-A30C-1B6199A83914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AF6C-9858-40FC-9B32-8162B5B69A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452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E786-2099-4887-A30C-1B6199A83914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AF6C-9858-40FC-9B32-8162B5B69A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536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E786-2099-4887-A30C-1B6199A83914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AF6C-9858-40FC-9B32-8162B5B69A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83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E786-2099-4887-A30C-1B6199A83914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AF6C-9858-40FC-9B32-8162B5B69A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342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E786-2099-4887-A30C-1B6199A83914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AF6C-9858-40FC-9B32-8162B5B69A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81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E786-2099-4887-A30C-1B6199A83914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AF6C-9858-40FC-9B32-8162B5B69A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16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E786-2099-4887-A30C-1B6199A83914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AF6C-9858-40FC-9B32-8162B5B69A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78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E786-2099-4887-A30C-1B6199A83914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AF6C-9858-40FC-9B32-8162B5B69A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877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AE786-2099-4887-A30C-1B6199A83914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DAF6C-9858-40FC-9B32-8162B5B69A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87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AE786-2099-4887-A30C-1B6199A83914}" type="datetimeFigureOut">
              <a:rPr lang="cs-CZ" smtClean="0"/>
              <a:t>26.6.2012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DAF6C-9858-40FC-9B32-8162B5B69A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281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23" y="359443"/>
            <a:ext cx="4505325" cy="594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59443"/>
            <a:ext cx="4108450" cy="565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142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455241"/>
            <a:ext cx="1008112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</a:t>
            </a:r>
            <a:endParaRPr lang="cs-CZ" sz="7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051720" y="476672"/>
            <a:ext cx="1008112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L</a:t>
            </a:r>
            <a:endParaRPr lang="cs-CZ" sz="7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419872" y="476672"/>
            <a:ext cx="1008112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</a:t>
            </a:r>
            <a:endParaRPr lang="cs-CZ" sz="7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875909" y="476672"/>
            <a:ext cx="1008112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</a:t>
            </a:r>
            <a:endParaRPr lang="cs-CZ" sz="7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596336" y="476672"/>
            <a:ext cx="1008112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Š</a:t>
            </a:r>
            <a:endParaRPr lang="cs-CZ" sz="7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228184" y="476672"/>
            <a:ext cx="1008112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Ý</a:t>
            </a:r>
            <a:endParaRPr lang="cs-CZ" sz="7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4046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87624" y="168896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876128" y="168687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947864" y="168687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027984" y="168687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180112" y="168896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60232" y="168896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340352" y="168896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90139" y="2492896"/>
            <a:ext cx="828092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savec z řádu letounů</a:t>
            </a:r>
          </a:p>
          <a:p>
            <a:pPr marL="285750" indent="-285750">
              <a:buFontTx/>
              <a:buChar char="-"/>
            </a:pPr>
            <a:r>
              <a:rPr lang="cs-CZ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křídla mají vyvinutá z předních končetin</a:t>
            </a:r>
          </a:p>
          <a:p>
            <a:pPr marL="285750" indent="-285750">
              <a:buFontTx/>
              <a:buChar char="-"/>
            </a:pPr>
            <a:r>
              <a:rPr lang="cs-CZ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živí se hmyzem, krví, malými savci jako je žába či ryba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737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87624" y="168896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1876128" y="168687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E</a:t>
            </a:r>
            <a:endParaRPr lang="cs-CZ" sz="8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947864" y="168687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027984" y="168687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180112" y="168896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60232" y="168896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340352" y="168896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787624" y="1916832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1876128" y="1916623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E</a:t>
            </a:r>
            <a:endParaRPr lang="cs-CZ" sz="8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947864" y="1916623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4027984" y="1916623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</a:t>
            </a:r>
            <a:endParaRPr lang="cs-CZ" sz="8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5180112" y="1916832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6260232" y="1916832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Ý</a:t>
            </a:r>
            <a:endParaRPr lang="cs-CZ" sz="8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7340352" y="1916832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787624" y="3717032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1876128" y="3716823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E</a:t>
            </a:r>
            <a:endParaRPr lang="cs-CZ" sz="8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2947864" y="3716823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4027984" y="3716823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</a:t>
            </a:r>
            <a:endParaRPr lang="cs-CZ" sz="8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5180112" y="3717032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6260232" y="3717032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Ý</a:t>
            </a:r>
            <a:endParaRPr lang="cs-CZ" sz="8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7340352" y="3717032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787624" y="5373216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1876128" y="5373007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E</a:t>
            </a:r>
            <a:endParaRPr lang="cs-CZ" sz="8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2947864" y="5373007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Obdélník 25"/>
          <p:cNvSpPr/>
          <p:nvPr/>
        </p:nvSpPr>
        <p:spPr>
          <a:xfrm>
            <a:off x="4027984" y="5373007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</a:t>
            </a:r>
            <a:endParaRPr lang="cs-CZ" sz="8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7" name="Obdélník 26"/>
          <p:cNvSpPr/>
          <p:nvPr/>
        </p:nvSpPr>
        <p:spPr>
          <a:xfrm>
            <a:off x="5180112" y="5373216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6260232" y="5373216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Ý</a:t>
            </a:r>
            <a:endParaRPr lang="cs-CZ" sz="8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7340352" y="5373216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  <a:endParaRPr lang="cs-CZ" sz="8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17552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6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40024" y="404664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N</a:t>
            </a:r>
            <a:endParaRPr lang="cs-CZ" sz="8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028528" y="404455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E</a:t>
            </a:r>
            <a:endParaRPr lang="cs-CZ" sz="8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100264" y="404455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T</a:t>
            </a:r>
            <a:endParaRPr lang="cs-CZ" sz="8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180384" y="404455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</a:t>
            </a:r>
            <a:endParaRPr lang="cs-CZ" sz="8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332512" y="404664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P</a:t>
            </a:r>
            <a:endParaRPr lang="cs-CZ" sz="8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412632" y="404664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Ý</a:t>
            </a:r>
            <a:endParaRPr lang="cs-CZ" sz="8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492752" y="404664"/>
            <a:ext cx="936104" cy="122413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R</a:t>
            </a:r>
            <a:endParaRPr lang="cs-CZ" sz="8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41158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260942" y="338456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2205430" y="338456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3133150" y="338456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069254" y="332865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5005358" y="332656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941462" y="338456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877566" y="338456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683568" y="2478602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jméno obce, pochází z </a:t>
            </a:r>
            <a:r>
              <a:rPr lang="cs-CZ" sz="2800" dirty="0" err="1" smtClean="0">
                <a:solidFill>
                  <a:schemeClr val="accent2">
                    <a:lumMod val="50000"/>
                  </a:schemeClr>
                </a:solidFill>
              </a:rPr>
              <a:t>nářečného</a:t>
            </a:r>
            <a:r>
              <a:rPr lang="cs-CZ" sz="28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,,</a:t>
            </a:r>
            <a:r>
              <a:rPr lang="cs-CZ" sz="2800" dirty="0" err="1" smtClean="0">
                <a:solidFill>
                  <a:schemeClr val="accent2">
                    <a:lumMod val="50000"/>
                  </a:schemeClr>
                </a:solidFill>
              </a:rPr>
              <a:t>chrapat</a:t>
            </a: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‘‘ (tlouci, bouchat)</a:t>
            </a:r>
          </a:p>
          <a:p>
            <a:pPr marL="285750" indent="-285750">
              <a:buFontTx/>
              <a:buChar char="-"/>
            </a:pPr>
            <a:r>
              <a:rPr lang="cs-CZ" sz="2800" dirty="0" smtClean="0">
                <a:solidFill>
                  <a:schemeClr val="accent2">
                    <a:lumMod val="50000"/>
                  </a:schemeClr>
                </a:solidFill>
              </a:rPr>
              <a:t>podle pověsti se zde narodil král Ječmínek</a:t>
            </a:r>
            <a:endParaRPr lang="cs-CZ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03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260942" y="338456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205430" y="338456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133150" y="338456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</a:t>
            </a:r>
          </a:p>
        </p:txBody>
      </p:sp>
      <p:sp>
        <p:nvSpPr>
          <p:cNvPr id="8" name="Obdélník 7"/>
          <p:cNvSpPr/>
          <p:nvPr/>
        </p:nvSpPr>
        <p:spPr>
          <a:xfrm>
            <a:off x="4069254" y="332865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5005358" y="332656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5941462" y="338456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6877566" y="338456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1260942" y="1844824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2205430" y="1844824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3133150" y="1844824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</a:t>
            </a:r>
            <a:endParaRPr lang="cs-CZ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4069254" y="1839233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5005358" y="1839024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</a:t>
            </a:r>
            <a:endParaRPr lang="cs-CZ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5941462" y="1844824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6877566" y="1844824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1260942" y="3429000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2205430" y="3429000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3133150" y="3429000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</a:t>
            </a:r>
            <a:endParaRPr lang="cs-CZ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4069254" y="3423409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5005358" y="3423200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</a:t>
            </a:r>
            <a:endParaRPr lang="cs-CZ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5941462" y="3429000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6877566" y="3429000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Ě</a:t>
            </a:r>
            <a:endParaRPr lang="cs-CZ" sz="7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55792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9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1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260942" y="338456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</a:t>
            </a:r>
            <a:endParaRPr lang="cs-CZ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205430" y="338456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</a:t>
            </a:r>
            <a:endParaRPr lang="cs-CZ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3133150" y="338456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</a:t>
            </a:r>
            <a:endParaRPr lang="cs-CZ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069254" y="332865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</a:t>
            </a:r>
            <a:endParaRPr lang="cs-CZ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005358" y="332656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</a:t>
            </a:r>
            <a:endParaRPr lang="cs-CZ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941462" y="338456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</a:t>
            </a:r>
            <a:endParaRPr lang="cs-CZ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6877566" y="338456"/>
            <a:ext cx="79208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>
                    <a:lumMod val="9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Ě</a:t>
            </a:r>
            <a:endParaRPr lang="cs-CZ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>
                  <a:lumMod val="9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736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54759" y="332656"/>
            <a:ext cx="1080120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2087279" y="332656"/>
            <a:ext cx="1080120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356248" y="332656"/>
            <a:ext cx="1080120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599175" y="332656"/>
            <a:ext cx="1080120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823311" y="332656"/>
            <a:ext cx="1080120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119455" y="332656"/>
            <a:ext cx="1080120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683568" y="2996952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město se nachází ve Středočeském kraji v okrese Benešov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dominantou města je Loretánská kaple</a:t>
            </a:r>
          </a:p>
          <a:p>
            <a:pPr marL="285750" indent="-285750">
              <a:buFontTx/>
              <a:buChar char="-"/>
            </a:pPr>
            <a:r>
              <a:rPr lang="cs-CZ" sz="2400" dirty="0" smtClean="0">
                <a:solidFill>
                  <a:schemeClr val="accent1">
                    <a:lumMod val="50000"/>
                  </a:schemeClr>
                </a:solidFill>
              </a:rPr>
              <a:t>1 607 obyvatel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5007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54759" y="332656"/>
            <a:ext cx="1080120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2087279" y="332656"/>
            <a:ext cx="1080120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</a:p>
        </p:txBody>
      </p:sp>
      <p:sp>
        <p:nvSpPr>
          <p:cNvPr id="4" name="Obdélník 3"/>
          <p:cNvSpPr/>
          <p:nvPr/>
        </p:nvSpPr>
        <p:spPr>
          <a:xfrm>
            <a:off x="3356248" y="332656"/>
            <a:ext cx="1080120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599175" y="332656"/>
            <a:ext cx="1080120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5823311" y="332656"/>
            <a:ext cx="1080120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7119455" y="332656"/>
            <a:ext cx="1080120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854759" y="2132856"/>
            <a:ext cx="1080120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087279" y="2132856"/>
            <a:ext cx="1080120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endParaRPr lang="cs-CZ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3356248" y="2132856"/>
            <a:ext cx="1080120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622394" y="2132856"/>
            <a:ext cx="1080120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cs-CZ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5823311" y="2132856"/>
            <a:ext cx="1080120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7119455" y="2132856"/>
            <a:ext cx="1080120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877978" y="3789040"/>
            <a:ext cx="1080120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2110498" y="3789040"/>
            <a:ext cx="1080120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endParaRPr lang="cs-CZ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3379467" y="3789040"/>
            <a:ext cx="1080120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4622394" y="3789040"/>
            <a:ext cx="1080120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cs-CZ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5846530" y="3789040"/>
            <a:ext cx="1080120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7119455" y="3789784"/>
            <a:ext cx="1080120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endParaRPr lang="cs-CZ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603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01642" y="404664"/>
            <a:ext cx="1080120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endParaRPr lang="cs-CZ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134162" y="404664"/>
            <a:ext cx="1080120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endParaRPr lang="cs-CZ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403131" y="404664"/>
            <a:ext cx="1080120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Š</a:t>
            </a:r>
            <a:endParaRPr lang="cs-CZ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646058" y="404664"/>
            <a:ext cx="1080120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cs-CZ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870194" y="404664"/>
            <a:ext cx="1080120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endParaRPr lang="cs-CZ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143119" y="405408"/>
            <a:ext cx="1080120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endParaRPr lang="cs-CZ" sz="8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243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40621" y="315227"/>
            <a:ext cx="1008112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1908773" y="336658"/>
            <a:ext cx="1008112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276925" y="336658"/>
            <a:ext cx="1008112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732962" y="336658"/>
            <a:ext cx="1008112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483421" y="2738537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</a:rPr>
              <a:t>beznohá ještěrka</a:t>
            </a:r>
          </a:p>
          <a:p>
            <a:pPr marL="285750" indent="-285750">
              <a:buFontTx/>
              <a:buChar char="-"/>
            </a:pP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</a:rPr>
              <a:t>v ČR ohrožený druh</a:t>
            </a:r>
          </a:p>
          <a:p>
            <a:pPr marL="285750" indent="-285750">
              <a:buFontTx/>
              <a:buChar char="-"/>
            </a:pPr>
            <a:r>
              <a:rPr lang="cs-CZ" sz="2800" dirty="0" smtClean="0">
                <a:solidFill>
                  <a:schemeClr val="accent3">
                    <a:lumMod val="50000"/>
                  </a:schemeClr>
                </a:solidFill>
              </a:rPr>
              <a:t>dorůstá délky 30 cm a má zakrslé zadní končetiny</a:t>
            </a:r>
            <a:endParaRPr lang="cs-CZ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453389" y="336658"/>
            <a:ext cx="1008112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085237" y="336658"/>
            <a:ext cx="1008112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86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540621" y="315227"/>
            <a:ext cx="1008112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1908773" y="336658"/>
            <a:ext cx="1008112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>
            <a:off x="3276925" y="336658"/>
            <a:ext cx="1008112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</a:t>
            </a:r>
            <a:endParaRPr lang="cs-CZ" sz="7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4732962" y="336658"/>
            <a:ext cx="1008112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7453389" y="336658"/>
            <a:ext cx="1008112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6085237" y="336658"/>
            <a:ext cx="1008112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Obdélník 22"/>
          <p:cNvSpPr/>
          <p:nvPr/>
        </p:nvSpPr>
        <p:spPr>
          <a:xfrm>
            <a:off x="540621" y="2132856"/>
            <a:ext cx="1008112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Obdélník 23"/>
          <p:cNvSpPr/>
          <p:nvPr/>
        </p:nvSpPr>
        <p:spPr>
          <a:xfrm>
            <a:off x="1908773" y="2154287"/>
            <a:ext cx="1008112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Obdélník 24"/>
          <p:cNvSpPr/>
          <p:nvPr/>
        </p:nvSpPr>
        <p:spPr>
          <a:xfrm>
            <a:off x="3276925" y="2154287"/>
            <a:ext cx="1008112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</a:t>
            </a:r>
            <a:endParaRPr lang="cs-CZ" sz="7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4732962" y="2154287"/>
            <a:ext cx="1008112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Obdélník 26"/>
          <p:cNvSpPr/>
          <p:nvPr/>
        </p:nvSpPr>
        <p:spPr>
          <a:xfrm>
            <a:off x="7453389" y="2154287"/>
            <a:ext cx="1008112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Obdélník 27"/>
          <p:cNvSpPr/>
          <p:nvPr/>
        </p:nvSpPr>
        <p:spPr>
          <a:xfrm>
            <a:off x="6085237" y="2154287"/>
            <a:ext cx="1008112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Ý</a:t>
            </a:r>
            <a:endParaRPr lang="cs-CZ" sz="7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540621" y="3933056"/>
            <a:ext cx="1008112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</a:t>
            </a:r>
            <a:endParaRPr lang="cs-CZ" sz="7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1908773" y="3954487"/>
            <a:ext cx="1008112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bdélník 30"/>
          <p:cNvSpPr/>
          <p:nvPr/>
        </p:nvSpPr>
        <p:spPr>
          <a:xfrm>
            <a:off x="3276925" y="3954487"/>
            <a:ext cx="1008112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</a:t>
            </a:r>
            <a:endParaRPr lang="cs-CZ" sz="7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2" name="Obdélník 31"/>
          <p:cNvSpPr/>
          <p:nvPr/>
        </p:nvSpPr>
        <p:spPr>
          <a:xfrm>
            <a:off x="4732962" y="3954487"/>
            <a:ext cx="1008112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bdélník 32"/>
          <p:cNvSpPr/>
          <p:nvPr/>
        </p:nvSpPr>
        <p:spPr>
          <a:xfrm>
            <a:off x="7453389" y="3954487"/>
            <a:ext cx="1008112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33"/>
          <p:cNvSpPr/>
          <p:nvPr/>
        </p:nvSpPr>
        <p:spPr>
          <a:xfrm>
            <a:off x="6085237" y="3954487"/>
            <a:ext cx="1008112" cy="11521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Ý</a:t>
            </a:r>
            <a:endParaRPr lang="cs-CZ" sz="7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053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131</Words>
  <Application>Microsoft Office PowerPoint</Application>
  <PresentationFormat>Předvádění na obrazovce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Weidlichová</dc:creator>
  <cp:lastModifiedBy>Weidlichová</cp:lastModifiedBy>
  <cp:revision>13</cp:revision>
  <dcterms:created xsi:type="dcterms:W3CDTF">2012-05-12T16:08:17Z</dcterms:created>
  <dcterms:modified xsi:type="dcterms:W3CDTF">2012-06-26T20:17:16Z</dcterms:modified>
</cp:coreProperties>
</file>